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6" r:id="rId2"/>
    <p:sldId id="275" r:id="rId3"/>
    <p:sldId id="273" r:id="rId4"/>
    <p:sldId id="279" r:id="rId5"/>
    <p:sldId id="280" r:id="rId6"/>
    <p:sldId id="278" r:id="rId7"/>
    <p:sldId id="298" r:id="rId8"/>
    <p:sldId id="281" r:id="rId9"/>
    <p:sldId id="288" r:id="rId10"/>
    <p:sldId id="283" r:id="rId11"/>
    <p:sldId id="285" r:id="rId12"/>
    <p:sldId id="300" r:id="rId13"/>
    <p:sldId id="293" r:id="rId14"/>
    <p:sldId id="299" r:id="rId15"/>
    <p:sldId id="287" r:id="rId16"/>
    <p:sldId id="274" r:id="rId17"/>
    <p:sldId id="289" r:id="rId18"/>
    <p:sldId id="290" r:id="rId19"/>
    <p:sldId id="297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T 김승주" initials="JUS" lastIdx="1" clrIdx="0">
    <p:extLst>
      <p:ext uri="{19B8F6BF-5375-455C-9EA6-DF929625EA0E}">
        <p15:presenceInfo xmlns:p15="http://schemas.microsoft.com/office/powerpoint/2012/main" userId="ioT 김승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A63"/>
    <a:srgbClr val="F59DAA"/>
    <a:srgbClr val="F29343"/>
    <a:srgbClr val="F2F2F2"/>
    <a:srgbClr val="5F5F60"/>
    <a:srgbClr val="F9BFC7"/>
    <a:srgbClr val="565658"/>
    <a:srgbClr val="F7D331"/>
    <a:srgbClr val="2D3C55"/>
    <a:srgbClr val="3DC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8" autoAdjust="0"/>
    <p:restoredTop sz="83605" autoAdjust="0"/>
  </p:normalViewPr>
  <p:slideViewPr>
    <p:cSldViewPr snapToGrid="0" showGuides="1">
      <p:cViewPr>
        <p:scale>
          <a:sx n="50" d="100"/>
          <a:sy n="50" d="100"/>
        </p:scale>
        <p:origin x="438" y="1050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C615-1353-4C31-ADC4-4F00E8AC61FD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F3397-FD57-4868-8514-0E601C5425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4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semiconstory.com/227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lockchainmir/%EB%AA%A8%EB%91%90%EB%93%A4-%EC%95%88%EB%85%95%ED%95%98%EC%84%B8%EC%9A%94-%EB%B8%94%EB%A1%9D%EC%B2%B4%EC%9D%B8-%EC%9E%90%EC%8A%B5%EC%84%9C-%EC%9E%85%EB%8B%88%EB%8B%A4-%EB%B2%8C%EC%8D%A8-%EC%84%B8%EB%B2%88%EC%A7%B8-%EC%8B%9C%EA%B0%84%EC%9D%B4-%EB%90%98%EC%97%88%EB%84%A4%EC%9A%94-%EC%98%A4%EB%8A%98%EC%9D%98-%EC%A3%BC%EC%A0%9C%EB%8A%94-%EB%B8%94%EB%A1%9D%EC%B2%B4%EC%9D%B8%EC%9D%98-%ED%99%9C%EC%9A%A9%EC%97%90-%EB%8C%80%ED%95%B4%EC%84%9C-%EC%95%8C%EC%95%84%EB%B3%B4%EA%B2%A0%EC%8A%B5%EB%8B%88%EB%8B%A4-%EA%B7%B8%EB%9F%BC-%EC%A7%80%EA%B8%88%EB%B6%80%ED%84%B0-%EC%8B%9C%EC%9E%91-f44147930ac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blockchainmir/%EB%B8%94%EB%A1%9D%EC%B2%B4%EC%9D%B8-%EC%9E%90%EC%8A%B5%EC%84%9C-ep-05-%EB%B8%94%EB%A1%9D%EC%B2%B4%EC%9D%B8%EC%9D%84-%ED%99%9C%EC%9A%A9%ED%95%9C-%EC%A7%80%EC%97%AD%ED%99%94%ED%8F%90-f66482efb137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semiconstory.com/227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F3397-FD57-4868-8514-0E601C5425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3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F3397-FD57-4868-8514-0E601C5425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68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https://www.samsungsemiconstory.com/2270</a:t>
            </a:r>
            <a:endParaRPr lang="en-US" altLang="ko-KR" dirty="0"/>
          </a:p>
          <a:p>
            <a:r>
              <a:rPr lang="ko-KR" altLang="en-US" dirty="0"/>
              <a:t>대본 짤 때 참고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F3397-FD57-4868-8514-0E601C5425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40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&lt;1&gt;</a:t>
            </a:r>
          </a:p>
          <a:p>
            <a:r>
              <a:rPr lang="en-US" altLang="ko-KR" dirty="0">
                <a:hlinkClick r:id="rId3"/>
              </a:rPr>
              <a:t>https://medium.com/blockchainmir/%EB%AA%A8%EB%91%90%EB%93%A4-%EC%95%88%EB%85%95%ED%95%98%EC%84%B8%EC%9A%94-%EB%B8%94%EB%A1%9D%EC%B2%B4%EC%9D%B8-%EC%9E%90%EC%8A%B5%EC%84%9C-%EC%9E%85%EB%8B%88%EB%8B%A4-%EB%B2%8C%EC%8D%A8-%EC%84%B8%EB%B2%88%EC%A7%B8-%EC%8B%9C%EA%B0%84%EC%9D%B4-%EB%90%98%EC%97%88%EB%84%A4%EC%9A%94-%EC%98%A4%EB%8A%98%EC%9D%98-%EC%A3%BC%EC%A0%9C%EB%8A%94-%EB%B8%94%EB%A1%9D%EC%B2%B4%EC%9D%B8%EC%9D%98-%ED%99%9C%EC%9A%A9%EC%97%90-%EB%8C%80%ED%95%B4%EC%84%9C-%EC%95%8C%EC%95%84%EB%B3%B4%EA%B2%A0%EC%8A%B5%EB%8B%88%EB%8B%A4-%EA%B7%B8%EB%9F%BC-%EC%A7%80%EA%B8%88%EB%B6%80%ED%84%B0-%EC%8B%9C%EC%9E%91-f44147930ac2</a:t>
            </a:r>
            <a:endParaRPr lang="en-US" altLang="ko-KR" dirty="0"/>
          </a:p>
          <a:p>
            <a:r>
              <a:rPr lang="en-US" altLang="ko-KR" dirty="0"/>
              <a:t>&lt;2&gt;</a:t>
            </a:r>
          </a:p>
          <a:p>
            <a:r>
              <a:rPr lang="en-US" altLang="ko-KR" dirty="0">
                <a:hlinkClick r:id="rId4"/>
              </a:rPr>
              <a:t>https://medium.com/blockchainmir/%EB%B8%94%EB%A1%9D%EC%B2%B4%EC%9D%B8-%EC%9E%90%EC%8A%B5%EC%84%9C-ep-05-%EB%B8%94%EB%A1%9D%EC%B2%B4%EC%9D%B8%EC%9D%84-%ED%99%9C%EC%9A%A9%ED%95%9C-%EC%A7%80%EC%97%AD%ED%99%94%ED%8F%90-f66482efb137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F3397-FD57-4868-8514-0E601C5425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1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https://www.samsungsemiconstory.com/2270</a:t>
            </a:r>
            <a:endParaRPr lang="en-US" altLang="ko-KR" dirty="0"/>
          </a:p>
          <a:p>
            <a:r>
              <a:rPr lang="ko-KR" altLang="en-US" dirty="0"/>
              <a:t>대본 짤 때 참고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F3397-FD57-4868-8514-0E601C542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09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cryptozombies.io/k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08226" y="2390860"/>
            <a:ext cx="4975548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블록체인의</a:t>
            </a:r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이해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73606" y="2253012"/>
            <a:ext cx="18473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spc="600" dirty="0">
              <a:solidFill>
                <a:srgbClr val="56565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7568" y="5115798"/>
            <a:ext cx="1735995" cy="6970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20171535 </a:t>
            </a:r>
            <a:r>
              <a:rPr lang="ko-KR" altLang="en-US" sz="1400" b="1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한예솔</a:t>
            </a:r>
            <a:endParaRPr lang="en-US" altLang="ko-KR" sz="1400" b="1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20181527 </a:t>
            </a:r>
            <a:r>
              <a:rPr lang="ko-KR" altLang="en-US" sz="1400" b="1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김승주</a:t>
            </a:r>
            <a:endParaRPr lang="en-US" altLang="ko-KR" sz="1400" b="1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2523448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</a:t>
            </a:r>
            <a:r>
              <a:rPr lang="en-US" altLang="ko-KR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4 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  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징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80758" y="1832575"/>
            <a:ext cx="863047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defRPr/>
            </a:pPr>
            <a:r>
              <a:rPr kumimoji="1"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kumimoji="1" lang="ko-KR" altLang="en-US" sz="1600" dirty="0" err="1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탈중앙화</a:t>
            </a:r>
            <a:endParaRPr kumimoji="1" lang="en-US" altLang="ko-KR" sz="16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indent="-285750" algn="just" fontAlgn="base">
              <a:lnSpc>
                <a:spcPct val="125000"/>
              </a:lnSpc>
              <a:buFontTx/>
              <a:buChar char="-"/>
              <a:defRPr/>
            </a:pP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시스템을 제어하는 단일 노드가 없다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indent="-285750" algn="just" fontAlgn="base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모든 노드의 권리와 의무는 동일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하며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일부 노드가 장애가 있어도 전체 시스템에는 영향을 주지 않는다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lvl="0" algn="just">
              <a:lnSpc>
                <a:spcPct val="125000"/>
              </a:lnSpc>
              <a:spcBef>
                <a:spcPts val="1200"/>
              </a:spcBef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보안</a:t>
            </a:r>
            <a:endParaRPr lang="en-US" altLang="ko-KR" sz="16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시스템의 </a:t>
            </a:r>
            <a:r>
              <a:rPr lang="ko-KR" altLang="en-US" sz="1400" dirty="0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모든 </a:t>
            </a:r>
            <a:r>
              <a:rPr lang="ko-KR" altLang="en-US" sz="1400" dirty="0" err="1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노드는</a:t>
            </a:r>
            <a:r>
              <a:rPr lang="ko-KR" altLang="en-US" sz="1400" dirty="0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최신의 완전한 사본을 저장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따라서 단일 </a:t>
            </a:r>
            <a:r>
              <a:rPr lang="ko-KR" altLang="en-US" sz="1400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노드의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데이터베이스만 고치는 것은 아무런 영향을 주지 않는다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일정한 시간이 지난 거래 기록은 모든 </a:t>
            </a:r>
            <a:r>
              <a:rPr lang="ko-KR" altLang="en-US" sz="1400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노드에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동일하게 저장된다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lvl="0" algn="just">
              <a:lnSpc>
                <a:spcPct val="125000"/>
              </a:lnSpc>
              <a:spcBef>
                <a:spcPts val="1200"/>
              </a:spcBef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 유지 관리</a:t>
            </a:r>
            <a:endParaRPr lang="en-US" altLang="ko-KR" sz="1600" dirty="0">
              <a:solidFill>
                <a:srgbClr val="C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모든 </a:t>
            </a:r>
            <a:r>
              <a:rPr lang="ko-KR" altLang="en-US" sz="1400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노드가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공동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시스템의 유지 관리를 수행한다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lvl="0" algn="just">
              <a:lnSpc>
                <a:spcPct val="125000"/>
              </a:lnSpc>
              <a:spcBef>
                <a:spcPts val="1200"/>
              </a:spcBef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상호 신뢰성 </a:t>
            </a:r>
            <a:r>
              <a:rPr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투명성</a:t>
            </a:r>
            <a:r>
              <a:rPr lang="en-US" altLang="ko-KR" sz="1600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7030A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일부 노드가 악의</a:t>
            </a: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가져도 전체 시스템은 신뢰성 있는 거래를 진행할 수 있다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indent="-285750" algn="just">
              <a:lnSpc>
                <a:spcPct val="125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시스템의 데이터베이스는 투명하게 공개되어 있기 때문에 모두를 속일 방법이 없다</a:t>
            </a:r>
            <a:r>
              <a:rPr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99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3365024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거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래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</a:t>
            </a:r>
            <a:r>
              <a:rPr lang="en-US" altLang="ko-KR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트 렌 잭 션 의   모 음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3135" y="1686404"/>
            <a:ext cx="618322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Block</a:t>
            </a: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구조</a:t>
            </a:r>
            <a:endParaRPr kumimoji="1" lang="en-US" altLang="ko-KR" sz="14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marL="285750" indent="-285750" algn="just" fontAlgn="base">
              <a:spcBef>
                <a:spcPct val="300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Block Header 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이전 블록의 </a:t>
            </a:r>
            <a:r>
              <a:rPr kumimoji="1" lang="ko-KR" altLang="en-US" sz="1400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해쉬값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생성된 시간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채굴 난이도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</a:t>
            </a:r>
          </a:p>
          <a:p>
            <a:pPr marL="285750" indent="-285750" algn="just" fontAlgn="base">
              <a:spcBef>
                <a:spcPct val="300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Block Body </a:t>
            </a:r>
            <a:r>
              <a:rPr kumimoji="1" lang="en-US" altLang="ko-KR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sz="14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트랜잭션 모음</a:t>
            </a:r>
            <a:endParaRPr kumimoji="1" lang="en-US" altLang="ko-KR" sz="14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521561-47CD-4BF1-8A23-D1B0BD128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21" y="2900077"/>
            <a:ext cx="6415959" cy="22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26042-FDAD-4036-BA06-6B929ACDAC5E}"/>
              </a:ext>
            </a:extLst>
          </p:cNvPr>
          <p:cNvSpPr txBox="1"/>
          <p:nvPr/>
        </p:nvSpPr>
        <p:spPr>
          <a:xfrm>
            <a:off x="2397844" y="2534638"/>
            <a:ext cx="2111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*</a:t>
            </a:r>
            <a:r>
              <a:rPr lang="ko-KR" altLang="en-US" sz="1100" dirty="0">
                <a:solidFill>
                  <a:schemeClr val="accent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트랜잭션 </a:t>
            </a:r>
            <a:r>
              <a:rPr lang="en-US" altLang="ko-KR" sz="1100" dirty="0">
                <a:solidFill>
                  <a:schemeClr val="accent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100" dirty="0">
                <a:solidFill>
                  <a:schemeClr val="accent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 내역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1E658-4E9B-4EBE-A74A-C440340C0E6C}"/>
              </a:ext>
            </a:extLst>
          </p:cNvPr>
          <p:cNvSpPr txBox="1"/>
          <p:nvPr/>
        </p:nvSpPr>
        <p:spPr>
          <a:xfrm>
            <a:off x="4286701" y="5239113"/>
            <a:ext cx="361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트랜잭션 </a:t>
            </a:r>
            <a:r>
              <a:rPr lang="en-US" altLang="ko-KR" sz="24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 </a:t>
            </a:r>
            <a:r>
              <a:rPr lang="ko-KR" altLang="en-US" sz="24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  </a:t>
            </a:r>
            <a:r>
              <a:rPr lang="en-US" altLang="ko-KR" sz="24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&lt;=  </a:t>
            </a:r>
            <a:r>
              <a:rPr lang="ko-KR" altLang="en-US" sz="2400" dirty="0" err="1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해쉬</a:t>
            </a:r>
            <a:r>
              <a:rPr lang="ko-KR" altLang="en-US" sz="24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7282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298753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산 원 장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130" name="타원 12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pic>
        <p:nvPicPr>
          <p:cNvPr id="133" name="Picture 2" descr="https://k.kakaocdn.net/dn/u8ABa/btqzZ2Ldpsg/muHKnVfJy1jKm24liZmQ0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25" y="3845309"/>
            <a:ext cx="6352481" cy="196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0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298753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산 원 장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130" name="타원 12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pic>
        <p:nvPicPr>
          <p:cNvPr id="11" name="Picture 4" descr="https://k.kakaocdn.net/dn/cpK2ZQ/btqz3oMrr3Y/b5ZHUY75aURCdl1RuxFGN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825" y="1619916"/>
            <a:ext cx="6422351" cy="42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쉽게 설명하는 블록체인 : 블록체인의 원리 - 채굴, 해시 그리고 작업 ...">
            <a:extLst>
              <a:ext uri="{FF2B5EF4-FFF2-40B4-BE49-F238E27FC236}">
                <a16:creationId xmlns:a16="http://schemas.microsoft.com/office/drawing/2014/main" id="{D5F108E6-504B-47CB-83E7-F561428C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43" y="3811117"/>
            <a:ext cx="6289914" cy="17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552028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채굴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이란</a:t>
            </a:r>
            <a:r>
              <a:rPr lang="en-US" altLang="ko-KR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130" name="타원 12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85824" y="1802308"/>
            <a:ext cx="9997524" cy="165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채굴</a:t>
            </a:r>
            <a:r>
              <a:rPr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블록에 거래내역을 정리하고 그것을 처리해주는 대가로 코인과 거래수수료를 받는 과정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&gt;&gt; 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즉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“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거래를 하는 사람들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”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</a:t>
            </a:r>
            <a:r>
              <a:rPr lang="ko-KR" altLang="en-US" sz="1600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 수수료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지불하며 안정적으로 거래를 하고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</a:p>
          <a:p>
            <a:pPr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“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채굴을 한다는 사람들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”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</a:t>
            </a:r>
            <a:r>
              <a:rPr lang="ko-KR" altLang="en-US" sz="1600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작업증명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이라는 과정을 통해 </a:t>
            </a:r>
            <a:r>
              <a:rPr lang="ko-KR" altLang="en-US" sz="1600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거래수수료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</a:t>
            </a:r>
            <a:r>
              <a:rPr lang="ko-KR" altLang="en-US" sz="1600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코인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얻는다 </a:t>
            </a:r>
            <a:endParaRPr lang="en-US" altLang="ko-KR" sz="1600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합의 </a:t>
            </a:r>
            <a:r>
              <a:rPr lang="ko-KR" altLang="en-US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매커니즘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작업 증명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방법 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en-US" altLang="ko-KR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PoW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, </a:t>
            </a:r>
            <a:r>
              <a:rPr lang="en-US" altLang="ko-KR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PoS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등이 있다</a:t>
            </a:r>
            <a:endParaRPr lang="en-US" altLang="ko-KR" sz="1600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93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2146742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합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의   매 커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니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즘 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130" name="타원 129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85824" y="1840883"/>
            <a:ext cx="6270350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PoW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작업 증명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r>
              <a:rPr lang="en-US" altLang="ko-KR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: </a:t>
            </a:r>
            <a:r>
              <a:rPr lang="ko-KR" altLang="en-US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연산능력이 높아 신뢰도가 높은 컴퓨터를 통해 합의 </a:t>
            </a:r>
            <a:endParaRPr lang="en-US" altLang="ko-KR" sz="1200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1. 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전세계의 모든 노드가 트랜잭션을 받고 일정시간이 지나면 블록을 생성하려 함</a:t>
            </a:r>
            <a:endParaRPr lang="en-US" altLang="ko-KR" sz="12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2. 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동시에 채굴을 하려는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A,B,C,D </a:t>
            </a:r>
            <a:r>
              <a:rPr lang="ko-KR" altLang="en-US" sz="1200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노드들에서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번 블록을 생성하기 위해 계산 경쟁을 시작</a:t>
            </a:r>
            <a:endParaRPr lang="en-US" altLang="ko-KR" sz="12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3.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노드가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번 블록 생성을 완료하면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B,C,D 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노드는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번 블록을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99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퍼 만들었다 해도 계산을 멈추고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A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노드의 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번 블록을 나눠 가진다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DFDFE5-D0F3-4147-B610-F2513598E19D}"/>
              </a:ext>
            </a:extLst>
          </p:cNvPr>
          <p:cNvSpPr/>
          <p:nvPr/>
        </p:nvSpPr>
        <p:spPr>
          <a:xfrm>
            <a:off x="885824" y="3837535"/>
            <a:ext cx="607342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PoS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지분 증명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en-US" altLang="ko-KR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보유한 자산이 많을 수록 신뢰도를 증가시켜 합의</a:t>
            </a:r>
            <a:endParaRPr lang="en-US" altLang="ko-KR" sz="1200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- 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위에서 작업 증명의 방식은 </a:t>
            </a:r>
            <a:r>
              <a:rPr lang="ko-KR" altLang="en-US" sz="1200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비효율적인 자원 소모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라는 단점이 있음</a:t>
            </a:r>
            <a:endParaRPr lang="en-US" altLang="ko-KR" sz="12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&gt;&gt; 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주식처럼 지분이 많은 사람의 말을 들으면 어떨까</a:t>
            </a:r>
            <a:r>
              <a:rPr lang="en-US" altLang="ko-KR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  <a:r>
              <a:rPr lang="ko-KR" altLang="en-US" sz="12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122" name="Picture 2" descr="How Bitcoin Works Infographic – Blockchain Wiki the Many Colorful ...">
            <a:extLst>
              <a:ext uri="{FF2B5EF4-FFF2-40B4-BE49-F238E27FC236}">
                <a16:creationId xmlns:a16="http://schemas.microsoft.com/office/drawing/2014/main" id="{1553E383-406A-491A-927D-F7C5C879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46" y="1411357"/>
            <a:ext cx="3801190" cy="426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8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51035" y="1149254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9553" y="1055910"/>
            <a:ext cx="2717411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2934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의   세 대 구 분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485F4-3DBC-4312-A366-6188FFFF885C}"/>
              </a:ext>
            </a:extLst>
          </p:cNvPr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종류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E582F8A-01A6-48B4-846C-6B69CC27CACF}"/>
              </a:ext>
            </a:extLst>
          </p:cNvPr>
          <p:cNvSpPr/>
          <p:nvPr/>
        </p:nvSpPr>
        <p:spPr>
          <a:xfrm rot="16200000">
            <a:off x="6377910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A097555-8B89-4710-B1EE-5BED8A3F5D6D}"/>
              </a:ext>
            </a:extLst>
          </p:cNvPr>
          <p:cNvSpPr/>
          <p:nvPr/>
        </p:nvSpPr>
        <p:spPr>
          <a:xfrm rot="16200000">
            <a:off x="6048701" y="6439715"/>
            <a:ext cx="94593" cy="94593"/>
          </a:xfrm>
          <a:prstGeom prst="ellipse">
            <a:avLst/>
          </a:prstGeom>
          <a:noFill/>
          <a:ln w="38100">
            <a:solidFill>
              <a:srgbClr val="F29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BE77614-79DC-42CA-8E72-966C6DBD6E91}"/>
              </a:ext>
            </a:extLst>
          </p:cNvPr>
          <p:cNvSpPr/>
          <p:nvPr/>
        </p:nvSpPr>
        <p:spPr>
          <a:xfrm rot="16200000">
            <a:off x="5719492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91166" y="1967948"/>
            <a:ext cx="2448272" cy="1418906"/>
            <a:chOff x="740532" y="1982068"/>
            <a:chExt cx="2448272" cy="1806971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740532" y="1982068"/>
              <a:ext cx="2448272" cy="180697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0" tIns="0" rIns="0" bIns="0" anchor="t" anchorCtr="1"/>
            <a:lstStyle/>
            <a:p>
              <a:pPr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[ 2</a:t>
              </a:r>
              <a:r>
                <a:rPr lang="ko-KR" altLang="en-US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세대 </a:t>
              </a: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]</a:t>
              </a:r>
              <a:endParaRPr lang="ko-KR" altLang="en-US" sz="1600" b="1" dirty="0">
                <a:solidFill>
                  <a:srgbClr val="363636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84548" y="2473175"/>
              <a:ext cx="2196244" cy="10457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  <a:buFontTx/>
                <a:buNone/>
              </a:pPr>
              <a:r>
                <a:rPr lang="ko-KR" altLang="en-US" sz="1600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금융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15363" y="1967949"/>
            <a:ext cx="2448272" cy="1418905"/>
            <a:chOff x="740532" y="1982068"/>
            <a:chExt cx="2448272" cy="1806971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740532" y="1982068"/>
              <a:ext cx="2448272" cy="180697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0" tIns="0" rIns="0" bIns="0" anchor="t" anchorCtr="1"/>
            <a:lstStyle/>
            <a:p>
              <a:pPr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[ 1</a:t>
              </a:r>
              <a:r>
                <a:rPr lang="ko-KR" altLang="en-US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세대 </a:t>
              </a: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]</a:t>
              </a:r>
              <a:endParaRPr lang="ko-KR" altLang="en-US" sz="1600" b="1" dirty="0">
                <a:solidFill>
                  <a:srgbClr val="363636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84548" y="2473175"/>
              <a:ext cx="2196244" cy="10457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  <a:buFontTx/>
                <a:buNone/>
              </a:pPr>
              <a:r>
                <a:rPr lang="ko-KR" altLang="en-US" sz="1600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화폐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869869" y="1958721"/>
            <a:ext cx="2678912" cy="1428134"/>
            <a:chOff x="740532" y="1982068"/>
            <a:chExt cx="2448272" cy="1806971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740532" y="1982068"/>
              <a:ext cx="2448272" cy="180697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0" tIns="0" rIns="0" bIns="0" anchor="t" anchorCtr="1"/>
            <a:lstStyle/>
            <a:p>
              <a:pPr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[ 3</a:t>
              </a:r>
              <a:r>
                <a:rPr lang="ko-KR" altLang="en-US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세대 </a:t>
              </a:r>
              <a:r>
                <a:rPr lang="en-US" altLang="ko-KR" sz="1600" b="1" dirty="0">
                  <a:solidFill>
                    <a:srgbClr val="363636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]</a:t>
              </a:r>
              <a:endParaRPr lang="ko-KR" altLang="en-US" sz="1600" b="1" dirty="0">
                <a:solidFill>
                  <a:srgbClr val="363636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84548" y="2473175"/>
              <a:ext cx="2196244" cy="104574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  <a:buFontTx/>
                <a:buNone/>
              </a:pPr>
              <a:r>
                <a:rPr lang="ko-KR" altLang="en-US" sz="1600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사회</a:t>
              </a: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4076485" y="2580464"/>
            <a:ext cx="537102" cy="361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7251252" y="2580464"/>
            <a:ext cx="537102" cy="3612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2186" y="5520151"/>
            <a:ext cx="2342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None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[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암호 화폐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비트코인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95490" y="5520151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None/>
            </a:pPr>
            <a:r>
              <a:rPr lang="ko-KR" altLang="en-US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[ Smart Contract</a:t>
            </a:r>
            <a:r>
              <a:rPr lang="ko-KR" altLang="en-US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dirty="0" err="1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이더리움</a:t>
            </a:r>
            <a:r>
              <a:rPr lang="ko-KR" altLang="en-US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38633" y="5520151"/>
            <a:ext cx="3127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None/>
            </a:pP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[ Social Community :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스팀잇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66" y="3825044"/>
            <a:ext cx="2448272" cy="1526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34" y="3831494"/>
            <a:ext cx="2476967" cy="151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882340" y="6217685"/>
            <a:ext cx="3870835" cy="373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https://www.coingecko.com/buzz/great-bitcoin-logo-debate</a:t>
            </a:r>
          </a:p>
          <a:p>
            <a:pPr>
              <a:buNone/>
            </a:pP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https://www.oodlestechnologies.com/blogs/External-api-call-from-ethereum-smart-contract</a:t>
            </a:r>
          </a:p>
          <a:p>
            <a:pPr>
              <a:buNone/>
            </a:pP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https://gridconcepts.com.au/rise-steemit-next-social-media-platform-content-marketers/</a:t>
            </a:r>
            <a:endParaRPr lang="ko-KR" altLang="en-US" sz="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30" y="3903502"/>
            <a:ext cx="2712587" cy="139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47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51035" y="1149254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9553" y="1055910"/>
            <a:ext cx="2201244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2934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의   종 류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485F4-3DBC-4312-A366-6188FFFF885C}"/>
              </a:ext>
            </a:extLst>
          </p:cNvPr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종류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E582F8A-01A6-48B4-846C-6B69CC27CACF}"/>
              </a:ext>
            </a:extLst>
          </p:cNvPr>
          <p:cNvSpPr/>
          <p:nvPr/>
        </p:nvSpPr>
        <p:spPr>
          <a:xfrm rot="16200000">
            <a:off x="6377910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A097555-8B89-4710-B1EE-5BED8A3F5D6D}"/>
              </a:ext>
            </a:extLst>
          </p:cNvPr>
          <p:cNvSpPr/>
          <p:nvPr/>
        </p:nvSpPr>
        <p:spPr>
          <a:xfrm rot="16200000">
            <a:off x="6048701" y="6439715"/>
            <a:ext cx="94593" cy="94593"/>
          </a:xfrm>
          <a:prstGeom prst="ellipse">
            <a:avLst/>
          </a:prstGeom>
          <a:noFill/>
          <a:ln w="38100">
            <a:solidFill>
              <a:srgbClr val="F29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BE77614-79DC-42CA-8E72-966C6DBD6E91}"/>
              </a:ext>
            </a:extLst>
          </p:cNvPr>
          <p:cNvSpPr/>
          <p:nvPr/>
        </p:nvSpPr>
        <p:spPr>
          <a:xfrm rot="16200000">
            <a:off x="5719492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122" name="Picture 2" descr="https://t1.daumcdn.net/cfile/tistory/992684355EA6820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9" b="3416"/>
          <a:stretch/>
        </p:blipFill>
        <p:spPr bwMode="auto">
          <a:xfrm>
            <a:off x="2286000" y="1811599"/>
            <a:ext cx="7620000" cy="41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7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3BECBE-DCA1-472F-91E5-FEAA4FA2BE72}"/>
              </a:ext>
            </a:extLst>
          </p:cNvPr>
          <p:cNvSpPr txBox="1"/>
          <p:nvPr/>
        </p:nvSpPr>
        <p:spPr>
          <a:xfrm>
            <a:off x="627771" y="423331"/>
            <a:ext cx="2100255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활용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77B7A34-A0D1-4718-B038-8B7EC6AEF507}"/>
              </a:ext>
            </a:extLst>
          </p:cNvPr>
          <p:cNvGrpSpPr/>
          <p:nvPr/>
        </p:nvGrpSpPr>
        <p:grpSpPr>
          <a:xfrm rot="10800000"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4676E57-B4AA-4972-85F1-29CCAAD8095E}"/>
                </a:ext>
              </a:extLst>
            </p:cNvPr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CD5A9DC-50FF-4D5C-88B0-4C8383B5AC80}"/>
                </a:ext>
              </a:extLst>
            </p:cNvPr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11EB727-7839-4C0A-9F8D-39BC8AE09882}"/>
                </a:ext>
              </a:extLst>
            </p:cNvPr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 descr="https://miro.medium.com/max/750/0*DJlEZVq61J3LlV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9955" r="3399" b="34932"/>
          <a:stretch/>
        </p:blipFill>
        <p:spPr bwMode="auto">
          <a:xfrm>
            <a:off x="2288160" y="1326910"/>
            <a:ext cx="3431334" cy="203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miro.medium.com/max/750/0*MExkb5JcwHvoPw9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t="9945" r="3584" b="35219"/>
          <a:stretch/>
        </p:blipFill>
        <p:spPr bwMode="auto">
          <a:xfrm>
            <a:off x="2335459" y="3679777"/>
            <a:ext cx="3431332" cy="2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iro.medium.com/max/750/0*Z1oJhUZdmzCBw1J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9679" r="3537" b="34930"/>
          <a:stretch/>
        </p:blipFill>
        <p:spPr bwMode="auto">
          <a:xfrm>
            <a:off x="6377910" y="1328041"/>
            <a:ext cx="3410847" cy="20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miro.medium.com/max/750/0*e96gZwgORdAOnI9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10821" r="3600" b="34619"/>
          <a:stretch/>
        </p:blipFill>
        <p:spPr bwMode="auto">
          <a:xfrm>
            <a:off x="6377910" y="3679777"/>
            <a:ext cx="3431332" cy="201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3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51035" y="1149254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9553" y="1055910"/>
            <a:ext cx="2762295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2934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의   활용 예시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485F4-3DBC-4312-A366-6188FFFF885C}"/>
              </a:ext>
            </a:extLst>
          </p:cNvPr>
          <p:cNvSpPr txBox="1"/>
          <p:nvPr/>
        </p:nvSpPr>
        <p:spPr>
          <a:xfrm>
            <a:off x="627771" y="423331"/>
            <a:ext cx="2100255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 활용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E582F8A-01A6-48B4-846C-6B69CC27CACF}"/>
              </a:ext>
            </a:extLst>
          </p:cNvPr>
          <p:cNvSpPr/>
          <p:nvPr/>
        </p:nvSpPr>
        <p:spPr>
          <a:xfrm rot="16200000">
            <a:off x="6377910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A097555-8B89-4710-B1EE-5BED8A3F5D6D}"/>
              </a:ext>
            </a:extLst>
          </p:cNvPr>
          <p:cNvSpPr/>
          <p:nvPr/>
        </p:nvSpPr>
        <p:spPr>
          <a:xfrm rot="16200000">
            <a:off x="6048701" y="6439715"/>
            <a:ext cx="94593" cy="94593"/>
          </a:xfrm>
          <a:prstGeom prst="ellipse">
            <a:avLst/>
          </a:prstGeom>
          <a:noFill/>
          <a:ln w="38100">
            <a:solidFill>
              <a:srgbClr val="F29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BE77614-79DC-42CA-8E72-966C6DBD6E91}"/>
              </a:ext>
            </a:extLst>
          </p:cNvPr>
          <p:cNvSpPr/>
          <p:nvPr/>
        </p:nvSpPr>
        <p:spPr>
          <a:xfrm rot="16200000">
            <a:off x="5719492" y="6434668"/>
            <a:ext cx="94593" cy="94593"/>
          </a:xfrm>
          <a:prstGeom prst="ellipse">
            <a:avLst/>
          </a:prstGeom>
          <a:solidFill>
            <a:srgbClr val="56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17095-C906-4A26-98D4-4E7AE90C5653}"/>
              </a:ext>
            </a:extLst>
          </p:cNvPr>
          <p:cNvSpPr txBox="1"/>
          <p:nvPr/>
        </p:nvSpPr>
        <p:spPr>
          <a:xfrm>
            <a:off x="438824" y="1945526"/>
            <a:ext cx="276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이더리움</a:t>
            </a:r>
            <a:endParaRPr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B4F7F-8FEF-43E9-A4CE-80466CFC5B71}"/>
              </a:ext>
            </a:extLst>
          </p:cNvPr>
          <p:cNvSpPr txBox="1"/>
          <p:nvPr/>
        </p:nvSpPr>
        <p:spPr>
          <a:xfrm>
            <a:off x="4470212" y="1945526"/>
            <a:ext cx="300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크립토</a:t>
            </a:r>
            <a:r>
              <a:rPr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좀비 </a:t>
            </a:r>
            <a:r>
              <a:rPr lang="en-US" altLang="ko-KR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크립토</a:t>
            </a:r>
            <a:r>
              <a:rPr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키티</a:t>
            </a:r>
            <a:endParaRPr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63FF95-D3EF-40C3-858D-C1C1E69A2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3" t="8318" r="25695" b="6173"/>
          <a:stretch/>
        </p:blipFill>
        <p:spPr>
          <a:xfrm>
            <a:off x="5024858" y="2481457"/>
            <a:ext cx="2047685" cy="2061686"/>
          </a:xfrm>
          <a:prstGeom prst="rect">
            <a:avLst/>
          </a:prstGeom>
        </p:spPr>
      </p:pic>
      <p:pic>
        <p:nvPicPr>
          <p:cNvPr id="18" name="Picture 2" descr="크립토키티' 개발사 대퍼랩스, 이더리움 생태계 떠난다 - TokenPost">
            <a:extLst>
              <a:ext uri="{FF2B5EF4-FFF2-40B4-BE49-F238E27FC236}">
                <a16:creationId xmlns:a16="http://schemas.microsoft.com/office/drawing/2014/main" id="{C9F0213F-9A4D-41EF-A1F6-71996AE7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51" y="2505975"/>
            <a:ext cx="2449053" cy="153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가상 고양이가 1억원? 암호화폐로 애완동물 키우는 시대 - 중앙일보">
            <a:extLst>
              <a:ext uri="{FF2B5EF4-FFF2-40B4-BE49-F238E27FC236}">
                <a16:creationId xmlns:a16="http://schemas.microsoft.com/office/drawing/2014/main" id="{59443BD2-8FE3-4080-84BF-C41F6F5F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093" y="4073383"/>
            <a:ext cx="2153811" cy="10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이더리움 구매 방법">
            <a:extLst>
              <a:ext uri="{FF2B5EF4-FFF2-40B4-BE49-F238E27FC236}">
                <a16:creationId xmlns:a16="http://schemas.microsoft.com/office/drawing/2014/main" id="{99494DE7-BEB5-4B34-A540-FD3D3162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6" y="2537076"/>
            <a:ext cx="1870630" cy="14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47324" y="4734260"/>
            <a:ext cx="2555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a옛날사진관2" panose="02020600000000000000" pitchFamily="18" charset="-127"/>
                <a:ea typeface="a옛날사진관2" panose="02020600000000000000" pitchFamily="18" charset="-127"/>
                <a:hlinkClick r:id="rId7"/>
              </a:rPr>
              <a:t>https://cryptozombies.io/ko/</a:t>
            </a:r>
            <a:endParaRPr lang="ko-KR" altLang="en-US" sz="1200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55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6FE179-5243-41AC-B311-17F6E55D5606}"/>
              </a:ext>
            </a:extLst>
          </p:cNvPr>
          <p:cNvSpPr/>
          <p:nvPr/>
        </p:nvSpPr>
        <p:spPr>
          <a:xfrm rot="18823832">
            <a:off x="-4495487" y="-3349056"/>
            <a:ext cx="12305871" cy="8316141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39124" y="1003797"/>
            <a:ext cx="190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3827" y="2393986"/>
            <a:ext cx="226729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0327" y="3194213"/>
            <a:ext cx="230394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종류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4360" y="3994440"/>
            <a:ext cx="284379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 활용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05960" y="4794666"/>
            <a:ext cx="284379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 구축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3BAF7-BA8C-40D0-95B5-8DE6468C90D3}"/>
              </a:ext>
            </a:extLst>
          </p:cNvPr>
          <p:cNvCxnSpPr>
            <a:cxnSpLocks/>
          </p:cNvCxnSpPr>
          <p:nvPr/>
        </p:nvCxnSpPr>
        <p:spPr>
          <a:xfrm flipV="1">
            <a:off x="148590" y="-1577340"/>
            <a:ext cx="9006840" cy="941056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02470" y="2895689"/>
            <a:ext cx="6965368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발표 들어주셔서 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2143536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  이 란 </a:t>
            </a:r>
            <a:r>
              <a:rPr lang="en-US" altLang="ko-KR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504874" y="2656604"/>
            <a:ext cx="5674187" cy="216982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블록체인</a:t>
            </a:r>
            <a:r>
              <a:rPr lang="en-US" altLang="ko-KR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b="1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탈중앙화된</a:t>
            </a:r>
            <a:r>
              <a:rPr kumimoji="1"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en-US" altLang="ko-KR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P2P </a:t>
            </a:r>
            <a:r>
              <a:rPr kumimoji="1"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기반의 네트워크에 </a:t>
            </a:r>
            <a:endParaRPr kumimoji="1"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kumimoji="1"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 내역을 저장한 블록을 체인 형태로 연결한</a:t>
            </a:r>
            <a:endParaRPr kumimoji="1"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kumimoji="1" lang="ko-KR" altLang="en-US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분산 원장 기술</a:t>
            </a:r>
            <a:endParaRPr kumimoji="1"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“ </a:t>
            </a:r>
            <a:r>
              <a:rPr kumimoji="1" lang="ko-KR" altLang="en-US" b="1" dirty="0" err="1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분산형</a:t>
            </a:r>
            <a:r>
              <a:rPr kumimoji="1" lang="ko-KR" altLang="en-US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데이터 저장 기술</a:t>
            </a:r>
            <a:r>
              <a:rPr kumimoji="1" lang="en-US" altLang="ko-KR" b="1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＂</a:t>
            </a:r>
            <a:endParaRPr lang="en-US" altLang="ko-KR" b="1" dirty="0">
              <a:solidFill>
                <a:srgbClr val="EC4A63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052" name="Picture 4" descr="생활 속 블록체인 어디까지 왔나 : 신동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464567"/>
            <a:ext cx="3833797" cy="25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943161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네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트 워 크   구 조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56546" y="2098048"/>
            <a:ext cx="3353142" cy="3563825"/>
            <a:chOff x="1056545" y="1991413"/>
            <a:chExt cx="3454240" cy="3671275"/>
          </a:xfrm>
        </p:grpSpPr>
        <p:sp>
          <p:nvSpPr>
            <p:cNvPr id="2" name="직사각형 1"/>
            <p:cNvSpPr/>
            <p:nvPr/>
          </p:nvSpPr>
          <p:spPr>
            <a:xfrm>
              <a:off x="1064847" y="4711519"/>
              <a:ext cx="3445938" cy="951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중앙집중식 네트워크 구조 </a:t>
              </a:r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: 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Client/Server Architecture</a:t>
              </a:r>
            </a:p>
            <a:p>
              <a:r>
                <a:rPr lang="ko-KR" altLang="en-US" dirty="0" err="1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클라우드</a:t>
              </a:r>
              <a:r>
                <a:rPr lang="ko-KR" altLang="en-US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컴퓨팅 방식</a:t>
              </a:r>
              <a:endParaRPr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45" y="1991413"/>
              <a:ext cx="3361689" cy="250160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  <a:effectLst/>
          </p:spPr>
        </p:pic>
      </p:grpSp>
      <p:grpSp>
        <p:nvGrpSpPr>
          <p:cNvPr id="9" name="그룹 8"/>
          <p:cNvGrpSpPr/>
          <p:nvPr/>
        </p:nvGrpSpPr>
        <p:grpSpPr>
          <a:xfrm>
            <a:off x="4596530" y="2098048"/>
            <a:ext cx="3093529" cy="3533046"/>
            <a:chOff x="5181600" y="1991413"/>
            <a:chExt cx="3186799" cy="363956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1991413"/>
              <a:ext cx="3186799" cy="249788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5181600" y="4711518"/>
              <a:ext cx="3186799" cy="919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P2P </a:t>
              </a:r>
              <a:r>
                <a:rPr lang="ko-KR" altLang="en-US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네트워크 구조 </a:t>
              </a:r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: </a:t>
              </a:r>
            </a:p>
            <a:p>
              <a:r>
                <a:rPr lang="ko-KR" altLang="en-US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토렌트 </a:t>
              </a:r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IPFS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(Inter Planetary File System)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66743" y="2442551"/>
            <a:ext cx="3265548" cy="2942322"/>
            <a:chOff x="7966743" y="2442551"/>
            <a:chExt cx="3265548" cy="2942322"/>
          </a:xfrm>
        </p:grpSpPr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7974804" y="4738542"/>
              <a:ext cx="325748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261938" indent="-261938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441325" indent="-1778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603250" indent="-160338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indent="0" eaLnBrk="1" hangingPunct="1"/>
              <a:r>
                <a:rPr lang="ko-KR" altLang="en-US" dirty="0" err="1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탈중앙화</a:t>
              </a:r>
              <a:r>
                <a:rPr lang="ko-KR" altLang="en-US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분산 네트워크 구조 </a:t>
              </a:r>
              <a:r>
                <a:rPr lang="en-US" altLang="ko-KR" dirty="0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: </a:t>
              </a:r>
            </a:p>
            <a:p>
              <a:pPr marL="0" indent="0" eaLnBrk="1" hangingPunct="1"/>
              <a:r>
                <a:rPr lang="ko-KR" altLang="en-US" dirty="0" err="1">
                  <a:solidFill>
                    <a:srgbClr val="00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블록체인</a:t>
              </a:r>
              <a:endParaRPr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6743" y="2442551"/>
              <a:ext cx="3265548" cy="1735774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7245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943161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네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트 워 크   구 조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8" name="Picture 4" descr="조작도 밀실도 없다… BIoT가 앞당길 '디바이스 민주주의' 세상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62220"/>
          <a:stretch/>
        </p:blipFill>
        <p:spPr bwMode="auto">
          <a:xfrm>
            <a:off x="1727901" y="1832307"/>
            <a:ext cx="1910624" cy="3520564"/>
          </a:xfrm>
          <a:prstGeom prst="rect">
            <a:avLst/>
          </a:prstGeom>
          <a:noFill/>
          <a:ln>
            <a:solidFill>
              <a:srgbClr val="F59DA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조작도 밀실도 없다… BIoT가 앞당길 '디바이스 민주주의' 세상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r="32025"/>
          <a:stretch/>
        </p:blipFill>
        <p:spPr bwMode="auto">
          <a:xfrm>
            <a:off x="5179223" y="1832307"/>
            <a:ext cx="1853872" cy="3520564"/>
          </a:xfrm>
          <a:prstGeom prst="rect">
            <a:avLst/>
          </a:prstGeom>
          <a:noFill/>
          <a:ln>
            <a:solidFill>
              <a:srgbClr val="F59DA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조작도 밀실도 없다… BIoT가 앞당길 '디바이스 민주주의' 세상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8" r="569"/>
          <a:stretch/>
        </p:blipFill>
        <p:spPr bwMode="auto">
          <a:xfrm>
            <a:off x="8573094" y="1832307"/>
            <a:ext cx="1891706" cy="3520564"/>
          </a:xfrm>
          <a:prstGeom prst="rect">
            <a:avLst/>
          </a:prstGeom>
          <a:noFill/>
          <a:ln>
            <a:solidFill>
              <a:srgbClr val="F59DA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48690" y="5501587"/>
            <a:ext cx="1669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클라우드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컴퓨팅 </a:t>
            </a:r>
            <a:endParaRPr lang="ko-KR" altLang="en-US" sz="1600" b="1" dirty="0"/>
          </a:p>
        </p:txBody>
      </p:sp>
      <p:sp>
        <p:nvSpPr>
          <p:cNvPr id="5" name="직사각형 4"/>
          <p:cNvSpPr/>
          <p:nvPr/>
        </p:nvSpPr>
        <p:spPr>
          <a:xfrm>
            <a:off x="5463195" y="5501587"/>
            <a:ext cx="1285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P2P, 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토렌트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9038688" y="5501587"/>
            <a:ext cx="960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블록체인</a:t>
            </a:r>
            <a:endParaRPr lang="en-US" altLang="ko-KR" sz="1600" b="1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6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1943161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  용 어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0168" y="1991413"/>
            <a:ext cx="10397067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기간에 발생한 거래 내역의 모음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거래 내역의 한 조각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kumimoji="1" lang="ko-KR" altLang="en-US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체이닝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블록을 시간에 따라 순서대로 체인 형태로 연결한 전체 거래 내역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kumimoji="1"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분산 원장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 내역을 한 곳이 아닌 여러 곳에 분산해서 저장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kumimoji="1" lang="ko-KR" altLang="en-US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탈중앙</a:t>
            </a:r>
            <a:r>
              <a:rPr kumimoji="1" lang="en-US" altLang="ko-KR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kumimoji="1" lang="en-US" altLang="ko-KR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DeCentralized</a:t>
            </a:r>
            <a:r>
              <a:rPr kumimoji="1" lang="en-US" altLang="ko-KR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kumimoji="1"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시스템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의사 결정이나 제어가 특정한 하나의 기관이나 서버가 아닌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			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다수의 합의에 의해 이루어지는 시스템 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kumimoji="1" lang="en-US" altLang="ko-KR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P2P(Peer To Peer) </a:t>
            </a:r>
            <a:r>
              <a:rPr kumimoji="1"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네트워크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: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중앙 서버 없이 대등한 관계의 모든 노드와 </a:t>
            </a:r>
            <a:r>
              <a:rPr kumimoji="1" lang="ko-KR" altLang="en-US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노드간을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연결한 네트워크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</a:t>
            </a:r>
            <a:r>
              <a:rPr kumimoji="1" lang="ko-KR" altLang="en-US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노드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서로 대등한 관계의 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P2P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네트워크의 참여자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절반 이상의 합의가 필요하고</a:t>
            </a: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</a:p>
          <a:p>
            <a:pPr algn="just" fontAlgn="base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함께 </a:t>
            </a:r>
            <a:r>
              <a:rPr kumimoji="1" lang="ko-KR" altLang="en-US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블록체인을</a:t>
            </a:r>
            <a:r>
              <a:rPr kumimoji="1" lang="ko-KR" altLang="en-US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생성하고 배포하고 저장</a:t>
            </a:r>
            <a:endParaRPr kumimoji="1" lang="en-US" altLang="ko-KR" dirty="0">
              <a:solidFill>
                <a:srgbClr val="00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29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4778872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  기 반 의   탈 중 앙 화   거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래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방 식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24418" y="5173571"/>
            <a:ext cx="7541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ko-KR" altLang="en-US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중앙집권화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된 금융시스템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거래를 보증하는 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기관에 대한 </a:t>
            </a:r>
            <a:r>
              <a:rPr lang="ko-KR" altLang="en-US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불신</a:t>
            </a:r>
            <a:endParaRPr lang="en-US" altLang="ko-KR" dirty="0">
              <a:solidFill>
                <a:srgbClr val="EC4A63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3074" name="Picture 2" descr="조직없는 조직화] 블록체인이 꿈꾸는 세상 (What Blockchains Dream ...">
            <a:extLst>
              <a:ext uri="{FF2B5EF4-FFF2-40B4-BE49-F238E27FC236}">
                <a16:creationId xmlns:a16="http://schemas.microsoft.com/office/drawing/2014/main" id="{E578297E-D68A-405B-837A-300CE6F6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522" y="1980491"/>
            <a:ext cx="5719494" cy="30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4778872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  기 반 의   탈 중 앙 화   거 </a:t>
            </a:r>
            <a:r>
              <a:rPr lang="ko-KR" altLang="en-US" sz="16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래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방 식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30370" y="4753898"/>
            <a:ext cx="6469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대안 </a:t>
            </a:r>
            <a:r>
              <a:rPr lang="en-US" altLang="ko-KR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-&gt;</a:t>
            </a: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 </a:t>
            </a:r>
            <a:r>
              <a:rPr lang="ko-KR" altLang="en-US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특정한 제</a:t>
            </a:r>
            <a:r>
              <a:rPr lang="en-US" altLang="ko-KR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dirty="0">
                <a:solidFill>
                  <a:srgbClr val="EC4A63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보증기관을 배제</a:t>
            </a:r>
            <a:endParaRPr lang="en-US" altLang="ko-KR" dirty="0">
              <a:solidFill>
                <a:srgbClr val="EC4A63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>
              <a:buNone/>
            </a:pPr>
            <a:r>
              <a:rPr lang="en-US" altLang="ko-KR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      (</a:t>
            </a: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완전 배제는 아님</a:t>
            </a:r>
            <a:r>
              <a:rPr lang="en-US" altLang="ko-KR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동등한 관계에서 참여 가능</a:t>
            </a:r>
            <a:r>
              <a:rPr lang="en-US" altLang="ko-KR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하고 </a:t>
            </a:r>
            <a:endParaRPr lang="en-US" altLang="ko-KR" dirty="0">
              <a:solidFill>
                <a:srgbClr val="00206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>
              <a:buNone/>
            </a:pPr>
            <a:r>
              <a:rPr lang="en-US" altLang="ko-KR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       </a:t>
            </a:r>
            <a:r>
              <a:rPr lang="ko-KR" altLang="en-US" dirty="0">
                <a:solidFill>
                  <a:srgbClr val="00206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네트워크 참여자 간의 합의와 협업을 통해 거래가 성사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739" y="2149115"/>
            <a:ext cx="4704427" cy="229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451517" y="6250001"/>
            <a:ext cx="430165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출처</a:t>
            </a: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</a:t>
            </a:r>
            <a:r>
              <a:rPr lang="ko-KR" altLang="en-US" sz="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네이버캐스트</a:t>
            </a:r>
            <a:r>
              <a:rPr lang="ko-KR" altLang="en-US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http://terms.naver.com/entry.nhn?docId=3581180&amp;cid=58941&amp;categoryId=58960</a:t>
            </a:r>
            <a:endParaRPr lang="ko-KR" altLang="en-US" sz="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2679" y="3110876"/>
            <a:ext cx="16065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중개기관 </a:t>
            </a:r>
            <a:endParaRPr lang="ko-KR" altLang="en-US" sz="1600" b="1" dirty="0"/>
          </a:p>
        </p:txBody>
      </p:sp>
      <p:sp>
        <p:nvSpPr>
          <p:cNvPr id="3" name="직사각형 2"/>
          <p:cNvSpPr/>
          <p:nvPr/>
        </p:nvSpPr>
        <p:spPr>
          <a:xfrm>
            <a:off x="8811806" y="3110876"/>
            <a:ext cx="2408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P2P 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방식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b="1" dirty="0" err="1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블록체인</a:t>
            </a:r>
            <a:r>
              <a:rPr lang="ko-KR" altLang="en-US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기반</a:t>
            </a:r>
            <a:r>
              <a:rPr lang="en-US" altLang="ko-KR" sz="1600" b="1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680732" y="3126265"/>
            <a:ext cx="5684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algn="ctr" eaLnBrk="1" hangingPunct="1"/>
            <a:r>
              <a:rPr lang="en-US" altLang="ko-KR" sz="1600" dirty="0">
                <a:solidFill>
                  <a:srgbClr val="00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&lt;-&gt;</a:t>
            </a:r>
          </a:p>
        </p:txBody>
      </p:sp>
    </p:spTree>
    <p:extLst>
      <p:ext uri="{BB962C8B-B14F-4D97-AF65-F5344CB8AC3E}">
        <p14:creationId xmlns:p14="http://schemas.microsoft.com/office/powerpoint/2010/main" val="22685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4" y="645549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7771" y="423331"/>
            <a:ext cx="2056973" cy="40011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2000" dirty="0" err="1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블록체인</a:t>
            </a:r>
            <a:r>
              <a:rPr lang="ko-KR" altLang="en-US" sz="20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개념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5825" y="1056871"/>
            <a:ext cx="2717411" cy="52322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F59DAA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</a:t>
            </a:r>
            <a:r>
              <a:rPr lang="ko-KR" altLang="en-US" sz="1600" dirty="0">
                <a:solidFill>
                  <a:srgbClr val="56565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록 체 인 의   작 동 원 리</a:t>
            </a:r>
            <a:endParaRPr lang="ko-KR" altLang="en-US" sz="1600" spc="300" dirty="0">
              <a:solidFill>
                <a:srgbClr val="56565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5" y="1664804"/>
            <a:ext cx="8564931" cy="41764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08138" y="6250001"/>
            <a:ext cx="29450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None/>
            </a:pPr>
            <a:r>
              <a:rPr lang="ko-KR" altLang="en-US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출처 </a:t>
            </a:r>
            <a:r>
              <a:rPr lang="en-US" altLang="ko-KR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DHL </a:t>
            </a:r>
            <a:r>
              <a:rPr lang="ko-KR" altLang="en-US" sz="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공식블로그</a:t>
            </a:r>
            <a:r>
              <a:rPr lang="ko-KR" altLang="en-US" sz="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https://blog.naver.com/dhl_korea/221249443137</a:t>
            </a:r>
          </a:p>
        </p:txBody>
      </p:sp>
    </p:spTree>
    <p:extLst>
      <p:ext uri="{BB962C8B-B14F-4D97-AF65-F5344CB8AC3E}">
        <p14:creationId xmlns:p14="http://schemas.microsoft.com/office/powerpoint/2010/main" val="110306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1245</Words>
  <Application>Microsoft Office PowerPoint</Application>
  <PresentationFormat>와이드스크린</PresentationFormat>
  <Paragraphs>131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210 콤퓨타세탁 L</vt:lpstr>
      <vt:lpstr>a옛날사진관2</vt:lpstr>
      <vt:lpstr>a옛날사진관3</vt:lpstr>
      <vt:lpstr>a옛날사진관4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ioT 김승주</cp:lastModifiedBy>
  <cp:revision>108</cp:revision>
  <dcterms:created xsi:type="dcterms:W3CDTF">2017-05-10T07:33:19Z</dcterms:created>
  <dcterms:modified xsi:type="dcterms:W3CDTF">2020-06-02T07:03:44Z</dcterms:modified>
</cp:coreProperties>
</file>